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08" r:id="rId2"/>
    <p:sldId id="269" r:id="rId3"/>
    <p:sldId id="270" r:id="rId4"/>
    <p:sldId id="277" r:id="rId5"/>
    <p:sldId id="301" r:id="rId6"/>
    <p:sldId id="275" r:id="rId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E631ED4-556E-2DE8-F29D-D400603AAA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Psalms (73)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5ED375-A689-75F7-4711-DDCA3006FE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5/14/2023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32DB-7774-EAA6-4FDB-CC4821DA0E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F3EB6F-AC22-6924-34C7-FAA3445736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A9B5FA3C-4A9A-494B-8D12-3BABB951983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71709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A Study of the Psalms (73)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5/14/2023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1187385">
              <a:defRPr/>
            </a:pPr>
            <a:r>
              <a:rPr lang="en-US" sz="1300">
                <a:solidFill>
                  <a:prstClr val="black"/>
                </a:solidFill>
                <a:latin typeface="Calibri"/>
              </a:rPr>
              <a:t>A Study of the Psalms (73)</a:t>
            </a:r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1187385">
              <a:defRPr/>
            </a:pPr>
            <a:r>
              <a:rPr lang="en-US" sz="1300">
                <a:solidFill>
                  <a:prstClr val="black"/>
                </a:solidFill>
                <a:latin typeface="Calibri"/>
              </a:rPr>
              <a:t>5/14/2023 am class</a:t>
            </a:r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1" y="10925804"/>
            <a:ext cx="8366786" cy="575147"/>
          </a:xfrm>
        </p:spPr>
        <p:txBody>
          <a:bodyPr/>
          <a:lstStyle/>
          <a:p>
            <a:pPr defTabSz="1187385">
              <a:defRPr/>
            </a:pPr>
            <a:r>
              <a:rPr lang="en-US" sz="500">
                <a:solidFill>
                  <a:srgbClr val="000000"/>
                </a:solidFill>
                <a:latin typeface="Calibri"/>
              </a:rPr>
              <a:t>Randy Childs</a:t>
            </a:r>
            <a:endParaRPr lang="en-US" sz="5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8366786" y="10925804"/>
            <a:ext cx="927491" cy="575147"/>
          </a:xfrm>
        </p:spPr>
        <p:txBody>
          <a:bodyPr/>
          <a:lstStyle/>
          <a:p>
            <a:pPr defTabSz="1187385">
              <a:defRPr/>
            </a:pPr>
            <a:fld id="{EC87E0CF-87F6-4B58-B8B8-DCAB2DAAF3CA}" type="slidenum">
              <a:rPr lang="en-US" sz="1300">
                <a:solidFill>
                  <a:prstClr val="black"/>
                </a:solidFill>
                <a:latin typeface="Calibri"/>
              </a:rPr>
              <a:pPr defTabSz="1187385">
                <a:defRPr/>
              </a:pPr>
              <a:t>1</a:t>
            </a:fld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5058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808AEC48-D93E-5B25-321A-6383933E4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4E60873-F1F2-15DC-757C-3524D25F2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137" tIns="0" rIns="20137" bIns="0" anchor="b"/>
          <a:lstStyle/>
          <a:p>
            <a:pPr algn="r"/>
            <a:r>
              <a:rPr lang="en-US" altLang="en-US" sz="1000" i="1"/>
              <a:t>1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313B6383-AC17-8221-7565-0E2610B0C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707E4D8E-D16C-4C98-D67C-DD077493D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B2F27313-648D-B5DF-756A-A52106741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727B3CAA-2352-AC32-5A4E-434A8638A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137" tIns="0" rIns="20137" bIns="0" anchor="b"/>
          <a:lstStyle/>
          <a:p>
            <a:pPr algn="r"/>
            <a:r>
              <a:rPr lang="en-US" altLang="en-US" sz="1000" i="1"/>
              <a:t>1</a:t>
            </a:r>
          </a:p>
        </p:txBody>
      </p:sp>
      <p:sp>
        <p:nvSpPr>
          <p:cNvPr id="33800" name="Rectangle 8">
            <a:extLst>
              <a:ext uri="{FF2B5EF4-FFF2-40B4-BE49-F238E27FC236}">
                <a16:creationId xmlns:a16="http://schemas.microsoft.com/office/drawing/2014/main" id="{6ED193AB-727D-2329-1191-1F4D7E903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3801" name="Rectangle 9">
            <a:extLst>
              <a:ext uri="{FF2B5EF4-FFF2-40B4-BE49-F238E27FC236}">
                <a16:creationId xmlns:a16="http://schemas.microsoft.com/office/drawing/2014/main" id="{77D8DF07-28FF-F6C0-36B2-F4DEC9C9A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3802" name="Rectangle 10">
            <a:extLst>
              <a:ext uri="{FF2B5EF4-FFF2-40B4-BE49-F238E27FC236}">
                <a16:creationId xmlns:a16="http://schemas.microsoft.com/office/drawing/2014/main" id="{57A5BC74-2B23-EDD5-A05D-3F63F49A1B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3803" name="Rectangle 11">
            <a:extLst>
              <a:ext uri="{FF2B5EF4-FFF2-40B4-BE49-F238E27FC236}">
                <a16:creationId xmlns:a16="http://schemas.microsoft.com/office/drawing/2014/main" id="{B39B3324-AA49-1B65-235B-2276066877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7075"/>
            <a:ext cx="4784725" cy="3587750"/>
          </a:xfrm>
          <a:ln cap="flat"/>
        </p:spPr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ACC24E-1C48-B988-5DEE-283BE76CA68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5/14/2023 am class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BE3C63-39E1-0489-6AFA-D6369DB3BD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93FC87E-6FA8-644B-FA0D-31FD8497D80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A Study of the Psalms (73)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686565FD-F4FB-2BAC-3DA1-79B98F076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D756CCA9-B091-3B35-7F45-1CE43460A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137" tIns="0" rIns="20137" bIns="0" anchor="b"/>
          <a:lstStyle/>
          <a:p>
            <a:pPr algn="r"/>
            <a:r>
              <a:rPr lang="en-US" altLang="en-US" sz="1000" i="1"/>
              <a:t>1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FF0148E4-7E64-E59A-1896-171C2E05C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18060F5B-1A34-ABF7-65DD-742EAF261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500BD930-2370-EC4E-1732-3B97BEBD0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C7C562F3-9536-09B8-6CFC-33F5B8E49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137" tIns="0" rIns="20137" bIns="0" anchor="b"/>
          <a:lstStyle/>
          <a:p>
            <a:pPr algn="r"/>
            <a:r>
              <a:rPr lang="en-US" altLang="en-US" sz="1000" i="1"/>
              <a:t>1</a:t>
            </a:r>
          </a:p>
        </p:txBody>
      </p:sp>
      <p:sp>
        <p:nvSpPr>
          <p:cNvPr id="35848" name="Rectangle 8">
            <a:extLst>
              <a:ext uri="{FF2B5EF4-FFF2-40B4-BE49-F238E27FC236}">
                <a16:creationId xmlns:a16="http://schemas.microsoft.com/office/drawing/2014/main" id="{DB789234-61EE-65CB-81AF-5EECDE2E5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49" name="Rectangle 9">
            <a:extLst>
              <a:ext uri="{FF2B5EF4-FFF2-40B4-BE49-F238E27FC236}">
                <a16:creationId xmlns:a16="http://schemas.microsoft.com/office/drawing/2014/main" id="{7C0B4E1F-8E37-1FB7-8814-EDC8324CD7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50" name="Rectangle 10">
            <a:extLst>
              <a:ext uri="{FF2B5EF4-FFF2-40B4-BE49-F238E27FC236}">
                <a16:creationId xmlns:a16="http://schemas.microsoft.com/office/drawing/2014/main" id="{FBCD0059-3EE1-E41F-6945-614FD8AE44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5851" name="Rectangle 11">
            <a:extLst>
              <a:ext uri="{FF2B5EF4-FFF2-40B4-BE49-F238E27FC236}">
                <a16:creationId xmlns:a16="http://schemas.microsoft.com/office/drawing/2014/main" id="{628400E2-34B1-DEE4-D257-1469C53719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7075"/>
            <a:ext cx="4784725" cy="3587750"/>
          </a:xfrm>
          <a:ln cap="flat"/>
        </p:spPr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F8D699-4BEA-3B17-79BC-104F2C5B6C5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5/14/2023 am class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F2DA72-B10D-E71B-7E46-5F647160AF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297CC113-D5E6-DAB6-9A4E-F10594E7AA8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A Study of the Psalms (73)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A110E319-2863-C57E-6641-8D0F4345E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66BBDEF9-0C1F-0B53-2757-712D65818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137" tIns="0" rIns="20137" bIns="0" anchor="b"/>
          <a:lstStyle/>
          <a:p>
            <a:pPr algn="r"/>
            <a:r>
              <a:rPr lang="en-US" altLang="en-US" sz="1000" i="1"/>
              <a:t>1</a:t>
            </a:r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78AF46DA-E483-D75C-4536-5FB86AF7F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54277" name="Rectangle 5">
            <a:extLst>
              <a:ext uri="{FF2B5EF4-FFF2-40B4-BE49-F238E27FC236}">
                <a16:creationId xmlns:a16="http://schemas.microsoft.com/office/drawing/2014/main" id="{6FFF8562-3CA3-6F7A-EC97-785F3EC53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54278" name="Rectangle 6">
            <a:extLst>
              <a:ext uri="{FF2B5EF4-FFF2-40B4-BE49-F238E27FC236}">
                <a16:creationId xmlns:a16="http://schemas.microsoft.com/office/drawing/2014/main" id="{79F1442B-E26F-958B-07FC-254D5289E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54279" name="Rectangle 7">
            <a:extLst>
              <a:ext uri="{FF2B5EF4-FFF2-40B4-BE49-F238E27FC236}">
                <a16:creationId xmlns:a16="http://schemas.microsoft.com/office/drawing/2014/main" id="{3C03EA69-5A75-2AD1-6AF3-361414C09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137" tIns="0" rIns="20137" bIns="0" anchor="b"/>
          <a:lstStyle/>
          <a:p>
            <a:pPr algn="r"/>
            <a:r>
              <a:rPr lang="en-US" altLang="en-US" sz="1000" i="1"/>
              <a:t>1</a:t>
            </a:r>
          </a:p>
        </p:txBody>
      </p:sp>
      <p:sp>
        <p:nvSpPr>
          <p:cNvPr id="54280" name="Rectangle 8">
            <a:extLst>
              <a:ext uri="{FF2B5EF4-FFF2-40B4-BE49-F238E27FC236}">
                <a16:creationId xmlns:a16="http://schemas.microsoft.com/office/drawing/2014/main" id="{C5741667-1360-39AD-92F8-8E27EFFBA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54281" name="Rectangle 9">
            <a:extLst>
              <a:ext uri="{FF2B5EF4-FFF2-40B4-BE49-F238E27FC236}">
                <a16:creationId xmlns:a16="http://schemas.microsoft.com/office/drawing/2014/main" id="{4C53770D-0B37-82DA-B25B-233142CDE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54282" name="Rectangle 10">
            <a:extLst>
              <a:ext uri="{FF2B5EF4-FFF2-40B4-BE49-F238E27FC236}">
                <a16:creationId xmlns:a16="http://schemas.microsoft.com/office/drawing/2014/main" id="{A5E433C6-67EF-B5A0-7AD2-A67CF962E0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4283" name="Rectangle 11">
            <a:extLst>
              <a:ext uri="{FF2B5EF4-FFF2-40B4-BE49-F238E27FC236}">
                <a16:creationId xmlns:a16="http://schemas.microsoft.com/office/drawing/2014/main" id="{A4A6B1CC-F1E4-A7E3-6802-94119749A5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7075"/>
            <a:ext cx="4784725" cy="3587750"/>
          </a:xfrm>
          <a:ln cap="flat"/>
        </p:spPr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894B81-6FDF-F680-8E19-B288746579E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5/14/2023 am class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08175F-8C67-CB54-E856-67103C42E87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6EDA96EB-7C28-4DE4-D2F2-86D3AC489BD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A Study of the Psalms (73)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699" y="2317268"/>
            <a:ext cx="7910513" cy="754053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Of Repentance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040" y="4154811"/>
            <a:ext cx="7681913" cy="707886"/>
          </a:xfrm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Segoe UI Semibold" pitchFamily="34" charset="0"/>
                <a:cs typeface="Segoe UI Semibold" pitchFamily="34" charset="0"/>
              </a:rPr>
              <a:t>Psalms 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40CDEF-BF0A-F32D-226D-364D3D16D313}"/>
              </a:ext>
            </a:extLst>
          </p:cNvPr>
          <p:cNvSpPr txBox="1"/>
          <p:nvPr/>
        </p:nvSpPr>
        <p:spPr>
          <a:xfrm>
            <a:off x="3555015" y="5179367"/>
            <a:ext cx="2063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14, 2023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FA50A0-FC57-7B21-00E6-154BDAFF0C01}"/>
              </a:ext>
            </a:extLst>
          </p:cNvPr>
          <p:cNvSpPr txBox="1"/>
          <p:nvPr/>
        </p:nvSpPr>
        <p:spPr>
          <a:xfrm>
            <a:off x="1958142" y="525893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64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40BD5BA-0D22-6BF6-D6C6-9808D83150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1405" y="559937"/>
            <a:ext cx="8851769" cy="1107996"/>
          </a:xfrm>
          <a:noFill/>
          <a:ln/>
        </p:spPr>
        <p:txBody>
          <a:bodyPr wrap="square">
            <a:spAutoFit/>
          </a:bodyPr>
          <a:lstStyle/>
          <a:p>
            <a:r>
              <a:rPr lang="en-US" altLang="en-US" sz="6300" b="1" dirty="0">
                <a:solidFill>
                  <a:schemeClr val="tx1"/>
                </a:solidFill>
                <a:latin typeface="Tahoma" panose="020B0604030504040204" pitchFamily="34" charset="0"/>
              </a:rPr>
              <a:t>What Is Repentance?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8A476A0-6D70-D27B-C1F1-A2E7309BE3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1405" y="1827490"/>
            <a:ext cx="8851769" cy="44704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r>
              <a:rPr lang="en-US" altLang="en-US" sz="3200" i="1" dirty="0">
                <a:latin typeface="Tahoma" panose="020B0604030504040204" pitchFamily="34" charset="0"/>
                <a:cs typeface="Times New Roman" panose="02020603050405020304" pitchFamily="18" charset="0"/>
              </a:rPr>
              <a:t>metanoia</a:t>
            </a:r>
            <a: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  <a:t> – “</a:t>
            </a:r>
            <a:r>
              <a:rPr lang="en-US" altLang="en-US" sz="3200" i="1" dirty="0">
                <a:latin typeface="Tahoma" panose="020B0604030504040204" pitchFamily="34" charset="0"/>
                <a:cs typeface="Times New Roman" panose="02020603050405020304" pitchFamily="18" charset="0"/>
              </a:rPr>
              <a:t>a change of mind for the better, heartily to AMEND with abhorrence of one’s past sins.” </a:t>
            </a:r>
            <a:r>
              <a:rPr lang="en-US" altLang="en-US" sz="2489" dirty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2489" u="sng" dirty="0">
                <a:latin typeface="Tahoma" panose="020B0604030504040204" pitchFamily="34" charset="0"/>
                <a:cs typeface="Times New Roman" panose="02020603050405020304" pitchFamily="18" charset="0"/>
              </a:rPr>
              <a:t>Thayer</a:t>
            </a:r>
            <a:r>
              <a:rPr lang="en-US" altLang="en-US" sz="2489" dirty="0">
                <a:latin typeface="Tahoma" panose="020B0604030504040204" pitchFamily="34" charset="0"/>
                <a:cs typeface="Times New Roman" panose="02020603050405020304" pitchFamily="18" charset="0"/>
              </a:rPr>
              <a:t>, 405)</a:t>
            </a:r>
          </a:p>
          <a:p>
            <a:r>
              <a:rPr lang="en-US" altLang="en-US" sz="3200" i="1" dirty="0">
                <a:latin typeface="Tahoma" panose="020B0604030504040204" pitchFamily="34" charset="0"/>
                <a:cs typeface="Arial" panose="020B0604020202020204" pitchFamily="34" charset="0"/>
              </a:rPr>
              <a:t>“This change of mind involves BOTH a turning from sin and a turning to God.”</a:t>
            </a:r>
            <a:br>
              <a:rPr lang="en-US" altLang="en-US" sz="3200" i="1" dirty="0">
                <a:latin typeface="Tahoma" panose="020B0604030504040204" pitchFamily="34" charset="0"/>
                <a:cs typeface="Arial" panose="020B0604020202020204" pitchFamily="34" charset="0"/>
              </a:rPr>
            </a:br>
            <a:r>
              <a:rPr lang="en-US" altLang="en-US" sz="2489" dirty="0">
                <a:latin typeface="Tahoma" panose="020B0604030504040204" pitchFamily="34" charset="0"/>
                <a:cs typeface="Arial" panose="020B0604020202020204" pitchFamily="34" charset="0"/>
              </a:rPr>
              <a:t>(W.E. Vine, Volume 3, page 281)</a:t>
            </a:r>
          </a:p>
          <a:p>
            <a:r>
              <a:rPr lang="en-US" altLang="en-US" sz="3200" dirty="0">
                <a:latin typeface="Tahoma" panose="020B0604030504040204" pitchFamily="34" charset="0"/>
                <a:cs typeface="Arial" panose="020B0604020202020204" pitchFamily="34" charset="0"/>
              </a:rPr>
              <a:t>“John did not call on people to be sorry, but to change their mental attitudes AND CONDUCT.” </a:t>
            </a:r>
            <a:r>
              <a:rPr lang="en-US" altLang="en-US" sz="2489" dirty="0">
                <a:latin typeface="Tahoma" panose="020B0604030504040204" pitchFamily="34" charset="0"/>
                <a:cs typeface="Arial" panose="020B0604020202020204" pitchFamily="34" charset="0"/>
              </a:rPr>
              <a:t>(A.T. Robertson, </a:t>
            </a:r>
            <a:r>
              <a:rPr lang="en-US" altLang="en-US" sz="2489" u="sng" dirty="0">
                <a:latin typeface="Tahoma" panose="020B0604030504040204" pitchFamily="34" charset="0"/>
                <a:cs typeface="Arial" panose="020B0604020202020204" pitchFamily="34" charset="0"/>
              </a:rPr>
              <a:t>Word Pictures</a:t>
            </a:r>
            <a:r>
              <a:rPr lang="en-US" altLang="en-US" sz="2489" dirty="0">
                <a:latin typeface="Tahoma" panose="020B0604030504040204" pitchFamily="34" charset="0"/>
                <a:cs typeface="Arial" panose="020B0604020202020204" pitchFamily="34" charset="0"/>
              </a:rPr>
              <a:t>, Volume 1, page 24)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uiExpand="1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761328E-7584-2023-304B-CCDAD9572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040" y="603313"/>
            <a:ext cx="9011920" cy="1000274"/>
          </a:xfrm>
          <a:noFill/>
          <a:ln/>
        </p:spPr>
        <p:txBody>
          <a:bodyPr>
            <a:spAutoFit/>
          </a:bodyPr>
          <a:lstStyle/>
          <a:p>
            <a:r>
              <a:rPr lang="en-US" altLang="en-US" sz="56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Examples of Repentance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0560867-9E40-B570-4B3F-CBA80EC4D7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6266" y="1837266"/>
            <a:ext cx="8771467" cy="251197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r>
              <a:rPr lang="en-US" altLang="en-US" sz="3556" dirty="0">
                <a:latin typeface="Tahoma" panose="020B0604030504040204" pitchFamily="34" charset="0"/>
                <a:cs typeface="Arial" panose="020B0604020202020204" pitchFamily="34" charset="0"/>
              </a:rPr>
              <a:t>Jews on Pentecost. Acts 2</a:t>
            </a:r>
          </a:p>
          <a:p>
            <a:r>
              <a:rPr lang="en-US" altLang="en-US" sz="3556" dirty="0">
                <a:latin typeface="Tahoma" panose="020B0604030504040204" pitchFamily="34" charset="0"/>
                <a:cs typeface="Arial" panose="020B0604020202020204" pitchFamily="34" charset="0"/>
              </a:rPr>
              <a:t>Ninevites. Matthew 12:41; cf. Jonah 3:10</a:t>
            </a:r>
          </a:p>
          <a:p>
            <a:r>
              <a:rPr lang="en-US" altLang="en-US" sz="3556" dirty="0">
                <a:latin typeface="Tahoma" panose="020B0604030504040204" pitchFamily="34" charset="0"/>
                <a:cs typeface="Arial" panose="020B0604020202020204" pitchFamily="34" charset="0"/>
              </a:rPr>
              <a:t>Rebellious son. Matthew 21:28-29</a:t>
            </a:r>
          </a:p>
          <a:p>
            <a:r>
              <a:rPr lang="en-US" altLang="en-US" sz="3556" dirty="0">
                <a:latin typeface="Tahoma" panose="020B0604030504040204" pitchFamily="34" charset="0"/>
                <a:cs typeface="Arial" panose="020B0604020202020204" pitchFamily="34" charset="0"/>
              </a:rPr>
              <a:t>Prodigal son. Luke 15:11-21</a:t>
            </a:r>
            <a:endParaRPr lang="en-US" altLang="en-US" dirty="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>
            <a:extLst>
              <a:ext uri="{FF2B5EF4-FFF2-40B4-BE49-F238E27FC236}">
                <a16:creationId xmlns:a16="http://schemas.microsoft.com/office/drawing/2014/main" id="{0078C6FB-4A34-9E2B-87E3-22B335C3B1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9686" y="1532467"/>
            <a:ext cx="8839200" cy="36576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r>
              <a:rPr lang="en-US" altLang="en-US" sz="3556" dirty="0">
                <a:latin typeface="Tahoma" panose="020B0604030504040204" pitchFamily="34" charset="0"/>
                <a:cs typeface="Arial" panose="020B0604020202020204" pitchFamily="34" charset="0"/>
              </a:rPr>
              <a:t>Thessalonians turned from idols.</a:t>
            </a:r>
            <a:br>
              <a:rPr lang="en-US" altLang="en-US" sz="3556" dirty="0">
                <a:latin typeface="Tahoma" panose="020B0604030504040204" pitchFamily="34" charset="0"/>
                <a:cs typeface="Arial" panose="020B0604020202020204" pitchFamily="34" charset="0"/>
              </a:rPr>
            </a:br>
            <a:r>
              <a:rPr lang="en-US" altLang="en-US" sz="3556" dirty="0">
                <a:latin typeface="Tahoma" panose="020B0604030504040204" pitchFamily="34" charset="0"/>
                <a:cs typeface="Arial" panose="020B0604020202020204" pitchFamily="34" charset="0"/>
              </a:rPr>
              <a:t>1 Thessalonians 1:9</a:t>
            </a:r>
          </a:p>
          <a:p>
            <a:r>
              <a:rPr lang="en-US" altLang="en-US" sz="3556" dirty="0">
                <a:latin typeface="Tahoma" panose="020B0604030504040204" pitchFamily="34" charset="0"/>
                <a:cs typeface="Arial" panose="020B0604020202020204" pitchFamily="34" charset="0"/>
              </a:rPr>
              <a:t>Ephesians burned their books. Acts 19:19</a:t>
            </a:r>
          </a:p>
          <a:p>
            <a:r>
              <a:rPr lang="en-US" altLang="en-US" sz="3556" dirty="0">
                <a:latin typeface="Tahoma" panose="020B0604030504040204" pitchFamily="34" charset="0"/>
                <a:cs typeface="Arial" panose="020B0604020202020204" pitchFamily="34" charset="0"/>
              </a:rPr>
              <a:t>Jailor </a:t>
            </a:r>
            <a:r>
              <a:rPr lang="en-US" altLang="en-US" sz="3556" i="1" dirty="0">
                <a:latin typeface="Tahoma" panose="020B0604030504040204" pitchFamily="34" charset="0"/>
                <a:cs typeface="Arial" panose="020B0604020202020204" pitchFamily="34" charset="0"/>
              </a:rPr>
              <a:t>“washed their stripes.” </a:t>
            </a:r>
            <a:r>
              <a:rPr lang="en-US" altLang="en-US" sz="3556" dirty="0">
                <a:latin typeface="Tahoma" panose="020B0604030504040204" pitchFamily="34" charset="0"/>
                <a:cs typeface="Arial" panose="020B0604020202020204" pitchFamily="34" charset="0"/>
              </a:rPr>
              <a:t>Acts 16:33</a:t>
            </a:r>
          </a:p>
          <a:p>
            <a:r>
              <a:rPr lang="en-US" altLang="en-US" sz="3556" dirty="0">
                <a:latin typeface="Tahoma" panose="020B0604030504040204" pitchFamily="34" charset="0"/>
                <a:cs typeface="Arial" panose="020B0604020202020204" pitchFamily="34" charset="0"/>
              </a:rPr>
              <a:t>Corinthians turned from former practices. 1 Corinthians 6:9-11</a:t>
            </a:r>
          </a:p>
        </p:txBody>
      </p:sp>
      <p:sp>
        <p:nvSpPr>
          <p:cNvPr id="53253" name="Text Box 5">
            <a:extLst>
              <a:ext uri="{FF2B5EF4-FFF2-40B4-BE49-F238E27FC236}">
                <a16:creationId xmlns:a16="http://schemas.microsoft.com/office/drawing/2014/main" id="{A83B8608-614C-749D-2B33-788408EE7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781" y="5190067"/>
            <a:ext cx="8342722" cy="129599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altLang="en-US" sz="3200" b="1" dirty="0"/>
              <a:t>These </a:t>
            </a:r>
            <a:r>
              <a:rPr lang="en-US" altLang="en-US" sz="3911" b="1" u="sng" dirty="0"/>
              <a:t>all</a:t>
            </a:r>
            <a:r>
              <a:rPr lang="en-US" altLang="en-US" sz="3200" b="1" dirty="0"/>
              <a:t> brought forth fruit worthy of repentance! cf. Luke 3:8; Acts 26:19-20</a:t>
            </a:r>
            <a:r>
              <a:rPr lang="en-US" altLang="en-US" sz="3911" b="1" dirty="0"/>
              <a:t>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7E4D037-AE51-2EA5-B44F-45DE8BC5DB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040" y="603313"/>
            <a:ext cx="9011920" cy="1000274"/>
          </a:xfrm>
          <a:noFill/>
          <a:ln/>
        </p:spPr>
        <p:txBody>
          <a:bodyPr>
            <a:spAutoFit/>
          </a:bodyPr>
          <a:lstStyle/>
          <a:p>
            <a:r>
              <a:rPr lang="en-US" altLang="en-US" sz="56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Examples of Repentance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uiExpand="1" build="p" autoUpdateAnimBg="0"/>
      <p:bldP spid="532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79" y="48447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Psalms 6 – Psalms of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906C8-DECA-2319-D0A5-E6051D10B4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6400" y="1447800"/>
            <a:ext cx="8280400" cy="483209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/>
              <a:t>When we sin, there are consequences.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How we react to those consequences will determine whether we are seeking God’s favor or not.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As we see the consequences of our sins, such ought to humble us to repent. Sometimes the consequences of our sins might be the chastening of the Lord – Hebrews 12:5-11</a:t>
            </a:r>
          </a:p>
        </p:txBody>
      </p:sp>
    </p:spTree>
    <p:extLst>
      <p:ext uri="{BB962C8B-B14F-4D97-AF65-F5344CB8AC3E}">
        <p14:creationId xmlns:p14="http://schemas.microsoft.com/office/powerpoint/2010/main" val="2749047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6F8F311A-1209-3118-C070-8A36FC13DB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281" y="591645"/>
            <a:ext cx="8974666" cy="630942"/>
          </a:xfr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Does Not Remove Temporal Consequences</a:t>
            </a:r>
            <a:r>
              <a:rPr lang="en-US" altLang="en-US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CA6220E-D5EC-C40D-637F-412D0F668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917" y="1725507"/>
            <a:ext cx="8974667" cy="4334933"/>
          </a:xfrm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556" dirty="0"/>
              <a:t>Convicted murderer does not escape death penalty. </a:t>
            </a:r>
            <a:r>
              <a:rPr lang="en-US" altLang="en-US" sz="3556" b="1" dirty="0"/>
              <a:t>Acts 25:11</a:t>
            </a:r>
          </a:p>
          <a:p>
            <a:pPr>
              <a:lnSpc>
                <a:spcPct val="90000"/>
              </a:lnSpc>
            </a:pPr>
            <a:r>
              <a:rPr lang="en-US" altLang="en-US" sz="3556" dirty="0"/>
              <a:t>Convicted thief does not escape “due reward.”</a:t>
            </a:r>
            <a:br>
              <a:rPr lang="en-US" altLang="en-US" sz="3556" dirty="0"/>
            </a:br>
            <a:r>
              <a:rPr lang="en-US" altLang="en-US" sz="3556" b="1" dirty="0"/>
              <a:t>Luke 23:40-43</a:t>
            </a:r>
          </a:p>
          <a:p>
            <a:pPr>
              <a:lnSpc>
                <a:spcPct val="90000"/>
              </a:lnSpc>
            </a:pPr>
            <a:r>
              <a:rPr lang="en-US" altLang="en-US" sz="3556" dirty="0"/>
              <a:t>Convicted prodigal does not regain wasted money. </a:t>
            </a:r>
            <a:r>
              <a:rPr lang="en-US" altLang="en-US" sz="3556" b="1" dirty="0"/>
              <a:t>Luke 15:13</a:t>
            </a:r>
          </a:p>
          <a:p>
            <a:pPr>
              <a:lnSpc>
                <a:spcPct val="90000"/>
              </a:lnSpc>
            </a:pPr>
            <a:r>
              <a:rPr lang="en-US" altLang="en-US" sz="3556" dirty="0"/>
              <a:t>Convicted adulterer not free to “marry another” or continue adultery. </a:t>
            </a:r>
            <a:r>
              <a:rPr lang="en-US" altLang="en-US" sz="3556" b="1" dirty="0"/>
              <a:t>Matthew 19:9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170</TotalTime>
  <Words>364</Words>
  <Application>Microsoft Office PowerPoint</Application>
  <PresentationFormat>On-screen Show (4:3)</PresentationFormat>
  <Paragraphs>49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Franklin Gothic Book</vt:lpstr>
      <vt:lpstr>Perpetua</vt:lpstr>
      <vt:lpstr>Segoe UI Semibold</vt:lpstr>
      <vt:lpstr>Tahoma</vt:lpstr>
      <vt:lpstr>Times New Roman</vt:lpstr>
      <vt:lpstr>Wingdings 2</vt:lpstr>
      <vt:lpstr>Theme10</vt:lpstr>
      <vt:lpstr>Psalms Of Repentance</vt:lpstr>
      <vt:lpstr>What Is Repentance?</vt:lpstr>
      <vt:lpstr>Examples of Repentance</vt:lpstr>
      <vt:lpstr>Examples of Repentance</vt:lpstr>
      <vt:lpstr>Psalms 6 – Psalms of Repentance</vt:lpstr>
      <vt:lpstr>Does Not Remove Temporal Consequences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Psalms Of Repentance</dc:title>
  <dc:creator>mgalloway2715@gmail.com</dc:creator>
  <cp:lastModifiedBy>Richard Lidh</cp:lastModifiedBy>
  <cp:revision>13</cp:revision>
  <cp:lastPrinted>2023-05-21T14:12:31Z</cp:lastPrinted>
  <dcterms:created xsi:type="dcterms:W3CDTF">2023-05-07T12:43:35Z</dcterms:created>
  <dcterms:modified xsi:type="dcterms:W3CDTF">2023-05-21T14:13:05Z</dcterms:modified>
</cp:coreProperties>
</file>